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4" r:id="rId3"/>
    <p:sldId id="286" r:id="rId4"/>
    <p:sldId id="287" r:id="rId5"/>
    <p:sldId id="289" r:id="rId6"/>
    <p:sldId id="288" r:id="rId7"/>
    <p:sldId id="292" r:id="rId8"/>
    <p:sldId id="293" r:id="rId9"/>
    <p:sldId id="294" r:id="rId10"/>
    <p:sldId id="295" r:id="rId11"/>
    <p:sldId id="296" r:id="rId12"/>
    <p:sldId id="298" r:id="rId13"/>
    <p:sldId id="299" r:id="rId14"/>
    <p:sldId id="300" r:id="rId15"/>
    <p:sldId id="301" r:id="rId16"/>
    <p:sldId id="302" r:id="rId17"/>
    <p:sldId id="297" r:id="rId18"/>
  </p:sldIdLst>
  <p:sldSz cx="9144000" cy="6858000" type="screen4x3"/>
  <p:notesSz cx="6794500" cy="99314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505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20" autoAdjust="0"/>
    <p:restoredTop sz="94660"/>
  </p:normalViewPr>
  <p:slideViewPr>
    <p:cSldViewPr showGuides="1">
      <p:cViewPr>
        <p:scale>
          <a:sx n="125" d="100"/>
          <a:sy n="125" d="100"/>
        </p:scale>
        <p:origin x="-16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-3864" y="-120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smtClean="0"/>
              <a:t>RNA-seq analysis case study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GB" dirty="0" err="1" smtClean="0"/>
              <a:t>RNAseq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179C1-2FE3-4DFF-8F85-0733451A0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86605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nl-NL" smtClean="0"/>
              <a:t>RNA-seq analysis case study</a:t>
            </a:r>
            <a:endParaRPr lang="nl-NL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5"/>
            <a:ext cx="5435600" cy="446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106"/>
            <a:ext cx="294428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33106"/>
            <a:ext cx="2944283" cy="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936A11-2C0C-4C34-B0F5-E0C8C7187318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602672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36A11-2C0C-4C34-B0F5-E0C8C7187318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nl-NL" smtClean="0"/>
              <a:t>RNA-seq analysis case study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002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7237A-F520-4C46-8502-A0D161077B3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Box 13" hidden="1"/>
          <p:cNvSpPr txBox="1">
            <a:spLocks noChangeArrowheads="1"/>
          </p:cNvSpPr>
          <p:nvPr userDrawn="1"/>
        </p:nvSpPr>
        <p:spPr bwMode="auto">
          <a:xfrm>
            <a:off x="5940425" y="6381750"/>
            <a:ext cx="2197100" cy="341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282" tIns="32141" rIns="64282" bIns="3214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206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64293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9636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285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430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002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657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14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8204200" y="1079500"/>
            <a:ext cx="5290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900" smtClean="0">
                <a:solidFill>
                  <a:schemeClr val="bg1"/>
                </a:solidFill>
                <a:latin typeface="Verdana" pitchFamily="34" charset="0"/>
              </a:rPr>
              <a:t>|</a:t>
            </a:r>
            <a:endParaRPr lang="en-GB" sz="9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 rot="16200000">
            <a:off x="8624146" y="304411"/>
            <a:ext cx="8242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Anne de Jong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E2D9-FC12-474E-8FF8-D743790E4A6A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F5D0-4964-4B26-8212-A6AAECDC518B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212B-9801-4D20-9AF0-90293DD71562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308B5-F9D4-4411-919C-B2F532CA6A51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E911D-CE03-437F-A8E5-48AEFAA937F8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E7BF-E7EE-4860-AD5F-AC80C17747F8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A19480-6629-4371-B1F9-74CA63CE7266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3548E-41B9-4586-A843-C9526664C908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83E02-E354-49C0-9F9C-B49E1460FD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298B41F-29D7-4DA1-A581-A0E2FA276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2/7/2014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 rot="16200000">
            <a:off x="8624146" y="304411"/>
            <a:ext cx="8242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Anne de Jong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enome2d.molgenrug.nl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genome2d.molgenrug.nl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m4.org/mev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548680"/>
            <a:ext cx="7543800" cy="2593975"/>
          </a:xfrm>
        </p:spPr>
        <p:txBody>
          <a:bodyPr/>
          <a:lstStyle/>
          <a:p>
            <a:r>
              <a:rPr lang="en-GB" dirty="0" smtClean="0"/>
              <a:t>RNA-</a:t>
            </a:r>
            <a:r>
              <a:rPr lang="en-GB" dirty="0" err="1" smtClean="0"/>
              <a:t>seq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3968" y="4077072"/>
            <a:ext cx="4320480" cy="1751013"/>
          </a:xfrm>
        </p:spPr>
        <p:txBody>
          <a:bodyPr/>
          <a:lstStyle/>
          <a:p>
            <a:r>
              <a:rPr lang="en-GB" dirty="0" smtClean="0"/>
              <a:t>Anne de Jong</a:t>
            </a:r>
          </a:p>
          <a:p>
            <a:endParaRPr lang="en-GB" sz="1000" dirty="0" smtClean="0"/>
          </a:p>
          <a:p>
            <a:r>
              <a:rPr lang="en-GB" sz="1000" dirty="0" smtClean="0"/>
              <a:t>2015</a:t>
            </a:r>
            <a:endParaRPr lang="en-GB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7237A-F520-4C46-8502-A0D161077B38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476672"/>
            <a:ext cx="8460432" cy="2593975"/>
          </a:xfrm>
          <a:prstGeom prst="rect">
            <a:avLst/>
          </a:prstGeom>
          <a:solidFill>
            <a:srgbClr val="4C4C4C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GB" dirty="0" smtClean="0">
                <a:solidFill>
                  <a:schemeClr val="bg2"/>
                </a:solidFill>
              </a:rPr>
              <a:t>RNA-</a:t>
            </a:r>
            <a:r>
              <a:rPr lang="en-GB" dirty="0" err="1" smtClean="0">
                <a:solidFill>
                  <a:schemeClr val="bg2"/>
                </a:solidFill>
              </a:rPr>
              <a:t>seq</a:t>
            </a:r>
            <a:r>
              <a:rPr lang="en-GB" dirty="0" smtClean="0">
                <a:solidFill>
                  <a:schemeClr val="bg2"/>
                </a:solidFill>
              </a:rPr>
              <a:t> analysis</a:t>
            </a:r>
          </a:p>
          <a:p>
            <a:pPr algn="ctr" fontAlgn="auto">
              <a:spcAft>
                <a:spcPts val="0"/>
              </a:spcAft>
            </a:pPr>
            <a:r>
              <a:rPr lang="en-GB" sz="2400" dirty="0" smtClean="0">
                <a:solidFill>
                  <a:schemeClr val="bg2"/>
                </a:solidFill>
              </a:rPr>
              <a:t>for Prokaryotes</a:t>
            </a:r>
            <a:endParaRPr lang="en-GB" sz="2400" dirty="0" smtClean="0">
              <a:solidFill>
                <a:schemeClr val="bg2"/>
              </a:solidFill>
            </a:endParaRPr>
          </a:p>
          <a:p>
            <a:pPr algn="ctr" fontAlgn="auto">
              <a:spcAft>
                <a:spcPts val="0"/>
              </a:spcAft>
            </a:pPr>
            <a:endParaRPr lang="en-GB" dirty="0" smtClean="0">
              <a:solidFill>
                <a:schemeClr val="bg2"/>
              </a:solidFill>
            </a:endParaRPr>
          </a:p>
        </p:txBody>
      </p:sp>
      <p:pic>
        <p:nvPicPr>
          <p:cNvPr id="2054" name="Picture 6" descr="http://genome2d.molgenrug.nl/genome2d_results/RNAseq_analysis/129.125.142.953b3g2e8aog2otf7nh8spom6123751/codY.Correlation_matrix_experimen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393163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46449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What can we do with RNA-</a:t>
            </a:r>
            <a:r>
              <a:rPr lang="en-US" sz="1800" dirty="0" err="1" smtClean="0"/>
              <a:t>seq</a:t>
            </a:r>
            <a:r>
              <a:rPr lang="en-US" sz="1800" dirty="0" smtClean="0"/>
              <a:t> analysis</a:t>
            </a:r>
          </a:p>
          <a:p>
            <a:pPr lvl="1"/>
            <a:r>
              <a:rPr lang="en-US" sz="1800" dirty="0" smtClean="0"/>
              <a:t>Transcription Start points (TTS)</a:t>
            </a:r>
          </a:p>
          <a:p>
            <a:pPr lvl="1"/>
            <a:r>
              <a:rPr lang="en-US" sz="1800" dirty="0" smtClean="0"/>
              <a:t>Transcription Termination (TT)</a:t>
            </a:r>
          </a:p>
          <a:p>
            <a:pPr lvl="1"/>
            <a:r>
              <a:rPr lang="en-US" sz="1800" dirty="0" smtClean="0"/>
              <a:t>Operon </a:t>
            </a:r>
            <a:r>
              <a:rPr lang="en-US" sz="1800" dirty="0" smtClean="0"/>
              <a:t>structures (Transcription Active Regions (TARs))</a:t>
            </a:r>
            <a:endParaRPr lang="en-US" sz="1800" dirty="0" smtClean="0"/>
          </a:p>
          <a:p>
            <a:pPr lvl="1"/>
            <a:r>
              <a:rPr lang="en-US" sz="1800" dirty="0" err="1" smtClean="0"/>
              <a:t>tRNAs</a:t>
            </a:r>
            <a:endParaRPr lang="en-US" sz="1800" dirty="0" smtClean="0"/>
          </a:p>
          <a:p>
            <a:pPr lvl="1"/>
            <a:r>
              <a:rPr lang="en-US" sz="1800" dirty="0" err="1" smtClean="0"/>
              <a:t>rRNAs</a:t>
            </a:r>
            <a:endParaRPr lang="en-US" sz="1800" dirty="0" smtClean="0"/>
          </a:p>
          <a:p>
            <a:pPr lvl="1"/>
            <a:r>
              <a:rPr lang="en-US" sz="1800" dirty="0" smtClean="0"/>
              <a:t>Discover </a:t>
            </a:r>
            <a:r>
              <a:rPr lang="en-US" sz="1800" dirty="0" err="1" smtClean="0"/>
              <a:t>ncRNA’s</a:t>
            </a:r>
            <a:endParaRPr lang="en-US" sz="1800" dirty="0" smtClean="0"/>
          </a:p>
          <a:p>
            <a:pPr lvl="1"/>
            <a:r>
              <a:rPr lang="en-US" sz="1800" b="1" dirty="0" smtClean="0"/>
              <a:t>Gene Expression</a:t>
            </a:r>
          </a:p>
          <a:p>
            <a:r>
              <a:rPr lang="en-US" sz="1800" dirty="0" smtClean="0"/>
              <a:t>Here we focus on the last item: “Gene Expression”</a:t>
            </a:r>
          </a:p>
          <a:p>
            <a:pPr lvl="1"/>
            <a:endParaRPr lang="nl-NL" sz="1200" dirty="0" smtClean="0"/>
          </a:p>
          <a:p>
            <a:pPr lvl="1"/>
            <a:endParaRPr lang="nl-NL" sz="1200" dirty="0"/>
          </a:p>
          <a:p>
            <a:pPr lvl="1"/>
            <a:endParaRPr lang="nl-NL" sz="1200" dirty="0" smtClean="0"/>
          </a:p>
          <a:p>
            <a:pPr lvl="1"/>
            <a:endParaRPr lang="nl-NL" sz="1200" dirty="0"/>
          </a:p>
          <a:p>
            <a:pPr lvl="1"/>
            <a:endParaRPr lang="nl-NL" sz="1200" dirty="0" smtClean="0"/>
          </a:p>
          <a:p>
            <a:pPr lvl="1"/>
            <a:endParaRPr lang="nl-NL" sz="1200" dirty="0"/>
          </a:p>
          <a:p>
            <a:pPr lvl="1"/>
            <a:endParaRPr lang="en-US" sz="1200" dirty="0" smtClean="0"/>
          </a:p>
          <a:p>
            <a:endParaRPr lang="en-US" sz="1400" dirty="0" smtClean="0"/>
          </a:p>
          <a:p>
            <a:endParaRPr lang="en-GB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404664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Measuring gene expression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3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632848" cy="2736304"/>
          </a:xfrm>
        </p:spPr>
        <p:txBody>
          <a:bodyPr>
            <a:normAutofit/>
          </a:bodyPr>
          <a:lstStyle/>
          <a:p>
            <a:r>
              <a:rPr lang="en-US" sz="1800" dirty="0" smtClean="0"/>
              <a:t>What to do</a:t>
            </a:r>
          </a:p>
          <a:p>
            <a:pPr lvl="1"/>
            <a:r>
              <a:rPr lang="en-US" sz="1800" dirty="0" smtClean="0"/>
              <a:t>Grow cells and freeze (liquid Nitrogen) them at point X</a:t>
            </a:r>
          </a:p>
          <a:p>
            <a:pPr lvl="1"/>
            <a:r>
              <a:rPr lang="en-US" sz="1800" dirty="0" smtClean="0"/>
              <a:t>Isolate </a:t>
            </a:r>
            <a:r>
              <a:rPr lang="en-US" sz="1800" dirty="0" smtClean="0"/>
              <a:t>total RNA</a:t>
            </a:r>
            <a:endParaRPr lang="en-US" sz="1800" dirty="0" smtClean="0"/>
          </a:p>
          <a:p>
            <a:pPr lvl="1"/>
            <a:r>
              <a:rPr lang="en-US" sz="1800" dirty="0" smtClean="0"/>
              <a:t>Optional </a:t>
            </a:r>
            <a:r>
              <a:rPr lang="en-US" sz="1800" dirty="0" err="1" smtClean="0"/>
              <a:t>rRNA</a:t>
            </a:r>
            <a:r>
              <a:rPr lang="en-US" sz="1800" dirty="0" smtClean="0"/>
              <a:t> depletion</a:t>
            </a:r>
          </a:p>
          <a:p>
            <a:pPr lvl="1"/>
            <a:r>
              <a:rPr lang="en-US" sz="1800" dirty="0" smtClean="0"/>
              <a:t>Library Prep (cDNA)</a:t>
            </a:r>
          </a:p>
          <a:p>
            <a:pPr lvl="1"/>
            <a:r>
              <a:rPr lang="en-US" sz="1800" dirty="0" smtClean="0"/>
              <a:t>Sequencing (</a:t>
            </a:r>
            <a:r>
              <a:rPr lang="en-US" sz="1800" dirty="0" err="1" smtClean="0"/>
              <a:t>Illumina</a:t>
            </a:r>
            <a:r>
              <a:rPr lang="en-US" sz="1800" dirty="0" smtClean="0"/>
              <a:t>, </a:t>
            </a:r>
            <a:r>
              <a:rPr lang="en-US" sz="1800" dirty="0" err="1" smtClean="0"/>
              <a:t>IonProton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Filter, trim, map the </a:t>
            </a:r>
            <a:r>
              <a:rPr lang="en-US" sz="1800" dirty="0" smtClean="0"/>
              <a:t>sequence reads </a:t>
            </a:r>
            <a:r>
              <a:rPr lang="en-US" sz="1800" dirty="0" smtClean="0"/>
              <a:t>to </a:t>
            </a:r>
            <a:r>
              <a:rPr lang="en-US" sz="1800" dirty="0" smtClean="0"/>
              <a:t>a reference </a:t>
            </a:r>
            <a:r>
              <a:rPr lang="en-US" sz="1800" dirty="0" smtClean="0"/>
              <a:t>genome</a:t>
            </a:r>
          </a:p>
          <a:p>
            <a:pPr lvl="1"/>
            <a:r>
              <a:rPr lang="en-US" sz="1800" dirty="0" smtClean="0"/>
              <a:t>Gene expression calling</a:t>
            </a:r>
            <a:endParaRPr lang="en-GB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Measuring gene expression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4961602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u="sng" dirty="0" smtClean="0">
                <a:solidFill>
                  <a:schemeClr val="accent2">
                    <a:lumMod val="50000"/>
                  </a:schemeClr>
                </a:solidFill>
              </a:rPr>
              <a:t>All steps above can be standardized, just follow the protocols</a:t>
            </a:r>
            <a:endParaRPr lang="en-US" i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Gene expression values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www.readmeimfamous.com/wp-content/uploads/2010/02/excelF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6324" y="1484784"/>
            <a:ext cx="555793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Starting point: Excel file with gene expression values</a:t>
            </a:r>
          </a:p>
          <a:p>
            <a:pPr algn="r"/>
            <a:r>
              <a:rPr lang="en-US" sz="1200" smtClean="0"/>
              <a:t>( RPKM/FPKM/TPM/Counts </a:t>
            </a:r>
            <a:r>
              <a:rPr lang="en-US" sz="1200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Rows are the features (genes)</a:t>
            </a:r>
          </a:p>
          <a:p>
            <a:r>
              <a:rPr lang="en-US" dirty="0" smtClean="0"/>
              <a:t>Columns are the experiments (samples)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3395" y="3787118"/>
            <a:ext cx="2794429" cy="15388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Step1: </a:t>
            </a:r>
          </a:p>
          <a:p>
            <a:r>
              <a:rPr lang="nl-NL" sz="1200" dirty="0" err="1" smtClean="0">
                <a:solidFill>
                  <a:schemeClr val="accent2">
                    <a:lumMod val="50000"/>
                  </a:schemeClr>
                </a:solidFill>
              </a:rPr>
              <a:t>Goto</a:t>
            </a:r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nl-NL" sz="1200" dirty="0">
                <a:solidFill>
                  <a:schemeClr val="accent2">
                    <a:lumMod val="50000"/>
                  </a:schemeClr>
                </a:solidFill>
                <a:hlinkClick r:id="rId3"/>
              </a:rPr>
              <a:t>http://</a:t>
            </a:r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  <a:hlinkClick r:id="rId3"/>
              </a:rPr>
              <a:t>genome2d.molgenrug.nl</a:t>
            </a:r>
            <a:endParaRPr lang="nl-NL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In menu RNA-</a:t>
            </a:r>
            <a:r>
              <a:rPr lang="nl-NL" sz="1200" dirty="0" err="1" smtClean="0">
                <a:solidFill>
                  <a:schemeClr val="accent2">
                    <a:lumMod val="50000"/>
                  </a:schemeClr>
                </a:solidFill>
              </a:rPr>
              <a:t>seq</a:t>
            </a:r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 analysis;</a:t>
            </a:r>
          </a:p>
          <a:p>
            <a:r>
              <a:rPr lang="nl-NL" sz="1200" dirty="0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ownload the “</a:t>
            </a:r>
            <a:r>
              <a:rPr lang="nl-NL" sz="1200" dirty="0" err="1" smtClean="0">
                <a:solidFill>
                  <a:schemeClr val="accent2">
                    <a:lumMod val="50000"/>
                  </a:schemeClr>
                </a:solidFill>
              </a:rPr>
              <a:t>example</a:t>
            </a:r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 data set” </a:t>
            </a:r>
          </a:p>
          <a:p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Open the file RPKM.txt in Excel</a:t>
            </a:r>
            <a:endParaRPr lang="nl-NL" sz="12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What do the numbers represent?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059832" y="2924944"/>
            <a:ext cx="5112568" cy="3600400"/>
            <a:chOff x="3059832" y="2924944"/>
            <a:chExt cx="5112568" cy="3600400"/>
          </a:xfrm>
        </p:grpSpPr>
        <p:pic>
          <p:nvPicPr>
            <p:cNvPr id="5121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881" y="2996952"/>
              <a:ext cx="4905375" cy="3457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059832" y="2924944"/>
              <a:ext cx="5112568" cy="3600400"/>
            </a:xfrm>
            <a:prstGeom prst="rect">
              <a:avLst/>
            </a:prstGeom>
            <a:solidFill>
              <a:schemeClr val="accent1">
                <a:alpha val="3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1325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The factors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lum bright="34000" contrast="-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216" y="2235092"/>
            <a:ext cx="3941357" cy="277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4176464" cy="144016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 factors describe the experiment </a:t>
            </a:r>
          </a:p>
          <a:p>
            <a:pPr lvl="1"/>
            <a:r>
              <a:rPr lang="en-US" sz="1800" dirty="0" smtClean="0"/>
              <a:t>What are the replicates</a:t>
            </a:r>
          </a:p>
          <a:p>
            <a:pPr lvl="1"/>
            <a:r>
              <a:rPr lang="en-US" sz="1800" dirty="0" smtClean="0"/>
              <a:t>What is the biological meaning</a:t>
            </a:r>
          </a:p>
          <a:p>
            <a:pPr lvl="1"/>
            <a:r>
              <a:rPr lang="en-US" sz="1800" dirty="0" smtClean="0"/>
              <a:t>Multiple factors possible</a:t>
            </a:r>
          </a:p>
          <a:p>
            <a:endParaRPr lang="en-US" dirty="0" smtClean="0"/>
          </a:p>
          <a:p>
            <a:pPr marL="411480" lvl="1" indent="0">
              <a:buNone/>
            </a:pPr>
            <a:endParaRPr lang="en-US" sz="1800" dirty="0" smtClean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47688"/>
            <a:ext cx="22002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33569" y="2996952"/>
            <a:ext cx="94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 smtClean="0"/>
              <a:t>Factor-1</a:t>
            </a:r>
            <a:endParaRPr lang="nl-NL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2991624"/>
            <a:ext cx="94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 smtClean="0"/>
              <a:t>Factor-2</a:t>
            </a:r>
            <a:endParaRPr lang="nl-NL" sz="1600" dirty="0"/>
          </a:p>
        </p:txBody>
      </p:sp>
      <p:cxnSp>
        <p:nvCxnSpPr>
          <p:cNvPr id="9" name="Straight Arrow Connector 8"/>
          <p:cNvCxnSpPr>
            <a:endCxn id="6145" idx="0"/>
          </p:cNvCxnSpPr>
          <p:nvPr/>
        </p:nvCxnSpPr>
        <p:spPr>
          <a:xfrm>
            <a:off x="2215753" y="3366284"/>
            <a:ext cx="1" cy="2814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15816" y="3360956"/>
            <a:ext cx="0" cy="28673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9275" y="5939720"/>
            <a:ext cx="7722297" cy="8002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2: 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In this example we only use Factor-1. Open Factos.txt in Excel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What do these Factors mean?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44208" y="3861048"/>
            <a:ext cx="1872208" cy="2808312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460851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 factors describe the data, next step is to ask questions</a:t>
            </a:r>
          </a:p>
          <a:p>
            <a:pPr lvl="1"/>
            <a:r>
              <a:rPr lang="en-US" sz="1800" dirty="0" smtClean="0"/>
              <a:t>Which genes are differential expressed between WT and one or more mutants?</a:t>
            </a:r>
          </a:p>
          <a:p>
            <a:pPr lvl="1"/>
            <a:r>
              <a:rPr lang="en-US" sz="1800" dirty="0" smtClean="0"/>
              <a:t>Is there a global effect?</a:t>
            </a:r>
          </a:p>
          <a:p>
            <a:pPr lvl="1"/>
            <a:r>
              <a:rPr lang="en-US" sz="1800" dirty="0" smtClean="0"/>
              <a:t>Which mutants are highly correlated?</a:t>
            </a:r>
          </a:p>
          <a:p>
            <a:r>
              <a:rPr lang="en-US" sz="1800" dirty="0" smtClean="0"/>
              <a:t>To answer these questions the contrasts needs to be defined</a:t>
            </a:r>
          </a:p>
          <a:p>
            <a:pPr marL="114300" indent="0">
              <a:buNone/>
            </a:pPr>
            <a:r>
              <a:rPr lang="en-US" sz="2000" dirty="0"/>
              <a:t>	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A_F71Y-WT</a:t>
            </a:r>
          </a:p>
          <a:p>
            <a:pPr marL="114300" indent="0">
              <a:buNone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	B_R61K-WT</a:t>
            </a:r>
          </a:p>
          <a:p>
            <a:pPr marL="114300" indent="0">
              <a:buNone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	C_R61H-WT</a:t>
            </a:r>
          </a:p>
          <a:p>
            <a:pPr marL="114300" indent="0">
              <a:buNone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	null-WT</a:t>
            </a:r>
          </a:p>
          <a:p>
            <a:r>
              <a:rPr lang="en-US" sz="1800" dirty="0" smtClean="0"/>
              <a:t>In this example all samples are compared to the WT</a:t>
            </a:r>
            <a:endParaRPr lang="en-US" sz="1800" dirty="0"/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Contrasts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28"/>
          <a:stretch/>
        </p:blipFill>
        <p:spPr bwMode="auto">
          <a:xfrm>
            <a:off x="6588224" y="4365104"/>
            <a:ext cx="1488956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6216" y="3964414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Factors file</a:t>
            </a:r>
            <a:endParaRPr lang="nl-NL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5324167"/>
            <a:ext cx="6048672" cy="8002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3: 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Open the file Contrasts.txt in Excel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Make a Contrasts file if you use Factor-2 (type) instead of Factor-1 [see previous slide</a:t>
            </a:r>
            <a:r>
              <a:rPr lang="nl-NL" sz="1200" dirty="0" smtClean="0">
                <a:solidFill>
                  <a:schemeClr val="accent2">
                    <a:lumMod val="50000"/>
                  </a:schemeClr>
                </a:solidFill>
              </a:rPr>
              <a:t>] </a:t>
            </a:r>
            <a:endParaRPr lang="nl-NL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2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00192" y="3212976"/>
            <a:ext cx="2016224" cy="2808312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276205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Adding literature data to the analyses</a:t>
            </a:r>
          </a:p>
          <a:p>
            <a:r>
              <a:rPr lang="en-US" sz="1800" dirty="0" smtClean="0"/>
              <a:t>One way is to define groups of genes/proteins that have a biological relation</a:t>
            </a:r>
          </a:p>
          <a:p>
            <a:pPr lvl="1"/>
            <a:r>
              <a:rPr lang="en-US" sz="1800" dirty="0" smtClean="0"/>
              <a:t>Metabolic pathway; KEGG</a:t>
            </a:r>
          </a:p>
          <a:p>
            <a:pPr lvl="1"/>
            <a:r>
              <a:rPr lang="en-US" sz="1800" dirty="0" smtClean="0"/>
              <a:t>Related protein domains; e.g. ABC transporters</a:t>
            </a:r>
          </a:p>
          <a:p>
            <a:pPr lvl="1"/>
            <a:r>
              <a:rPr lang="en-US" sz="1800" dirty="0" err="1" smtClean="0"/>
              <a:t>Regulons</a:t>
            </a:r>
            <a:endParaRPr lang="en-US" sz="1800" dirty="0" smtClean="0"/>
          </a:p>
          <a:p>
            <a:pPr lvl="1"/>
            <a:r>
              <a:rPr lang="en-US" sz="1800" dirty="0" smtClean="0"/>
              <a:t>Related processes; e.g. sporulation</a:t>
            </a:r>
          </a:p>
          <a:p>
            <a:pPr lvl="1"/>
            <a:r>
              <a:rPr lang="en-US" sz="1800" dirty="0" smtClean="0"/>
              <a:t>Any defined group of genes is possible</a:t>
            </a:r>
          </a:p>
          <a:p>
            <a:r>
              <a:rPr lang="en-US" sz="1800" dirty="0" smtClean="0"/>
              <a:t>These groups of genes are called Classes</a:t>
            </a:r>
          </a:p>
          <a:p>
            <a:endParaRPr lang="en-US" sz="1800" dirty="0"/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Classes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44208" y="3310736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Class file</a:t>
            </a:r>
            <a:endParaRPr lang="nl-NL" dirty="0"/>
          </a:p>
        </p:txBody>
      </p:sp>
      <p:sp>
        <p:nvSpPr>
          <p:cNvPr id="10" name="TextBox 9"/>
          <p:cNvSpPr txBox="1"/>
          <p:nvPr/>
        </p:nvSpPr>
        <p:spPr>
          <a:xfrm>
            <a:off x="156260" y="4581128"/>
            <a:ext cx="5567868" cy="9848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4: 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Open the file Classes.txt in Excel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Define your own class for at least 20 genes </a:t>
            </a:r>
          </a:p>
          <a:p>
            <a:r>
              <a:rPr lang="en-US" sz="1200" smtClean="0">
                <a:solidFill>
                  <a:schemeClr val="accent2">
                    <a:lumMod val="50000"/>
                  </a:schemeClr>
                </a:solidFill>
              </a:rPr>
              <a:t>    e.g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. the best hits found by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Brinsbane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119203"/>
              </p:ext>
            </p:extLst>
          </p:nvPr>
        </p:nvGraphicFramePr>
        <p:xfrm>
          <a:off x="6444208" y="3685674"/>
          <a:ext cx="1866900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Worksheet" r:id="rId3" imgW="1866889" imgH="2314643" progId="Excel.Sheet.12">
                  <p:embed/>
                </p:oleObj>
              </mc:Choice>
              <mc:Fallback>
                <p:oleObj name="Worksheet" r:id="rId3" imgW="1866889" imgH="2314643" progId="Excel.Sheet.1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3685674"/>
                        <a:ext cx="1866900" cy="231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544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58965" y="1439162"/>
            <a:ext cx="5410990" cy="4165302"/>
            <a:chOff x="251520" y="1495946"/>
            <a:chExt cx="5410990" cy="4165302"/>
          </a:xfrm>
        </p:grpSpPr>
        <p:pic>
          <p:nvPicPr>
            <p:cNvPr id="30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503" y="1865278"/>
              <a:ext cx="4905375" cy="3457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251520" y="1495946"/>
              <a:ext cx="2287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/>
                <a:t>Gene </a:t>
              </a:r>
              <a:r>
                <a:rPr lang="nl-NL" dirty="0" err="1" smtClean="0"/>
                <a:t>expression</a:t>
              </a:r>
              <a:r>
                <a:rPr lang="nl-NL" dirty="0" smtClean="0"/>
                <a:t> file</a:t>
              </a:r>
              <a:endParaRPr lang="nl-NL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1520" y="1569740"/>
              <a:ext cx="5112568" cy="3888432"/>
            </a:xfrm>
            <a:prstGeom prst="rect">
              <a:avLst/>
            </a:prstGeom>
            <a:solidFill>
              <a:schemeClr val="accent1">
                <a:alpha val="3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782190" y="3212976"/>
              <a:ext cx="2880320" cy="2448272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20088" y="331634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Factors file</a:t>
            </a:r>
            <a:endParaRPr lang="nl-NL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904" y="3670548"/>
            <a:ext cx="857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739988" y="3212976"/>
            <a:ext cx="1531188" cy="1394636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2701888" y="330121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Contrasts</a:t>
            </a:r>
            <a:r>
              <a:rPr lang="nl-NL" dirty="0" smtClean="0"/>
              <a:t> file</a:t>
            </a:r>
            <a:endParaRPr lang="nl-NL" dirty="0"/>
          </a:p>
        </p:txBody>
      </p:sp>
      <p:sp>
        <p:nvSpPr>
          <p:cNvPr id="4" name="Rectangle 3"/>
          <p:cNvSpPr/>
          <p:nvPr/>
        </p:nvSpPr>
        <p:spPr>
          <a:xfrm>
            <a:off x="6300192" y="3212976"/>
            <a:ext cx="2016224" cy="2808312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12" y="1025798"/>
            <a:ext cx="8280920" cy="43204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Now we have 4 files</a:t>
            </a:r>
          </a:p>
          <a:p>
            <a:endParaRPr lang="en-US" sz="1800" dirty="0"/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Overview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44208" y="3310736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Class file</a:t>
            </a:r>
            <a:endParaRPr lang="nl-NL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6057781"/>
            <a:ext cx="5567868" cy="8002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4: 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Open the file Classes.txt in Excel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Define two or more classes for at least 10 genes in total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039813"/>
              </p:ext>
            </p:extLst>
          </p:nvPr>
        </p:nvGraphicFramePr>
        <p:xfrm>
          <a:off x="6444208" y="3685674"/>
          <a:ext cx="1866900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Worksheet" r:id="rId5" imgW="1866889" imgH="2314643" progId="Excel.Sheet.12">
                  <p:embed/>
                </p:oleObj>
              </mc:Choice>
              <mc:Fallback>
                <p:oleObj name="Worksheet" r:id="rId5" imgW="1866889" imgH="2314643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3685674"/>
                        <a:ext cx="1866900" cy="231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344376" y="3212976"/>
            <a:ext cx="1872208" cy="2808312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28"/>
          <a:stretch/>
        </p:blipFill>
        <p:spPr bwMode="auto">
          <a:xfrm>
            <a:off x="4392096" y="3717032"/>
            <a:ext cx="1488956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20088" y="331634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Factors file</a:t>
            </a:r>
            <a:endParaRPr lang="nl-NL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904" y="3670548"/>
            <a:ext cx="857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739988" y="3212976"/>
            <a:ext cx="1531188" cy="1394636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xtBox 15"/>
          <p:cNvSpPr txBox="1"/>
          <p:nvPr/>
        </p:nvSpPr>
        <p:spPr>
          <a:xfrm>
            <a:off x="2701888" y="330121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 smtClean="0"/>
              <a:t>Contrasts</a:t>
            </a:r>
            <a:r>
              <a:rPr lang="nl-NL" dirty="0" smtClean="0"/>
              <a:t> file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95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Flow chart of the Analysis</a:t>
            </a:r>
            <a:endParaRPr lang="en-GB" sz="32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043608" y="922397"/>
            <a:ext cx="6192687" cy="5308788"/>
            <a:chOff x="1043608" y="840599"/>
            <a:chExt cx="6192687" cy="5308788"/>
          </a:xfrm>
        </p:grpSpPr>
        <p:grpSp>
          <p:nvGrpSpPr>
            <p:cNvPr id="26" name="Group 25"/>
            <p:cNvGrpSpPr/>
            <p:nvPr/>
          </p:nvGrpSpPr>
          <p:grpSpPr>
            <a:xfrm>
              <a:off x="2576191" y="1076368"/>
              <a:ext cx="438861" cy="720080"/>
              <a:chOff x="1737117" y="774522"/>
              <a:chExt cx="438861" cy="720080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1737117" y="774522"/>
                <a:ext cx="438861" cy="7200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89" name="Group 88"/>
              <p:cNvGrpSpPr/>
              <p:nvPr/>
            </p:nvGrpSpPr>
            <p:grpSpPr>
              <a:xfrm>
                <a:off x="1799692" y="846530"/>
                <a:ext cx="216024" cy="360040"/>
                <a:chOff x="2912785" y="764704"/>
                <a:chExt cx="216024" cy="360040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912785" y="76470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912785" y="836712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2912785" y="908720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12785" y="980728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12785" y="1052736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12785" y="112474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" name="Group 26"/>
            <p:cNvGrpSpPr/>
            <p:nvPr/>
          </p:nvGrpSpPr>
          <p:grpSpPr>
            <a:xfrm>
              <a:off x="3281125" y="1076368"/>
              <a:ext cx="438861" cy="720080"/>
              <a:chOff x="1737117" y="774522"/>
              <a:chExt cx="438861" cy="720080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1737117" y="774522"/>
                <a:ext cx="438861" cy="7200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1799692" y="846530"/>
                <a:ext cx="216024" cy="360040"/>
                <a:chOff x="2912785" y="764704"/>
                <a:chExt cx="216024" cy="360040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912785" y="76470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912785" y="836712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2912785" y="908720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2912785" y="980728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12785" y="1052736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12785" y="112474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27"/>
            <p:cNvGrpSpPr/>
            <p:nvPr/>
          </p:nvGrpSpPr>
          <p:grpSpPr>
            <a:xfrm>
              <a:off x="3986059" y="1076368"/>
              <a:ext cx="438861" cy="720080"/>
              <a:chOff x="1737117" y="774522"/>
              <a:chExt cx="438861" cy="720080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1737117" y="774522"/>
                <a:ext cx="438861" cy="7200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1799692" y="846530"/>
                <a:ext cx="216024" cy="360040"/>
                <a:chOff x="2912785" y="764704"/>
                <a:chExt cx="216024" cy="360040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912785" y="76470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912785" y="836712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2912785" y="908720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2912785" y="980728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12785" y="1052736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12785" y="112474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/>
            <p:cNvGrpSpPr/>
            <p:nvPr/>
          </p:nvGrpSpPr>
          <p:grpSpPr>
            <a:xfrm>
              <a:off x="4690994" y="1076368"/>
              <a:ext cx="438861" cy="720080"/>
              <a:chOff x="1737117" y="774522"/>
              <a:chExt cx="438861" cy="72008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1737117" y="774522"/>
                <a:ext cx="438861" cy="7200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65" name="Group 64"/>
              <p:cNvGrpSpPr/>
              <p:nvPr/>
            </p:nvGrpSpPr>
            <p:grpSpPr>
              <a:xfrm>
                <a:off x="1799692" y="846530"/>
                <a:ext cx="216024" cy="360040"/>
                <a:chOff x="2912785" y="764704"/>
                <a:chExt cx="216024" cy="360040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912785" y="76470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912785" y="836712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912785" y="908720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2912785" y="980728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12785" y="1052736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12785" y="1124744"/>
                  <a:ext cx="2160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" name="TextBox 34"/>
            <p:cNvSpPr txBox="1"/>
            <p:nvPr/>
          </p:nvSpPr>
          <p:spPr>
            <a:xfrm>
              <a:off x="2467477" y="840599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400" dirty="0" err="1" smtClean="0"/>
                <a:t>RPKMs</a:t>
              </a:r>
              <a:endParaRPr lang="nl-NL" sz="14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46932" y="840599"/>
              <a:ext cx="707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400" dirty="0" smtClean="0"/>
                <a:t>Factors</a:t>
              </a:r>
              <a:endParaRPr lang="nl-NL" sz="14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808211" y="840599"/>
              <a:ext cx="874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400" dirty="0" err="1" smtClean="0"/>
                <a:t>Contrasts</a:t>
              </a:r>
              <a:endParaRPr lang="nl-NL" sz="14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597913" y="840599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400" dirty="0" smtClean="0"/>
                <a:t>Class</a:t>
              </a:r>
              <a:endParaRPr lang="nl-NL" sz="14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59148" y="863972"/>
              <a:ext cx="115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400" dirty="0" smtClean="0"/>
                <a:t>Project name</a:t>
              </a:r>
              <a:endParaRPr lang="nl-NL" sz="14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652120" y="1102855"/>
              <a:ext cx="1008111" cy="2076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5757057" y="1206675"/>
              <a:ext cx="5428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1115616" y="2132856"/>
              <a:ext cx="5904656" cy="4320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2795621" y="1803771"/>
              <a:ext cx="1" cy="31830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1686281" y="4655607"/>
              <a:ext cx="1" cy="31830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>
              <a:off x="4907523" y="1803771"/>
              <a:ext cx="1" cy="31830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59" idx="3"/>
            </p:cNvCxnSpPr>
            <p:nvPr/>
          </p:nvCxnSpPr>
          <p:spPr>
            <a:xfrm>
              <a:off x="2426305" y="5315428"/>
              <a:ext cx="2256569" cy="1782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40" idx="2"/>
            </p:cNvCxnSpPr>
            <p:nvPr/>
          </p:nvCxnSpPr>
          <p:spPr>
            <a:xfrm>
              <a:off x="6156176" y="1310495"/>
              <a:ext cx="0" cy="804258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1115617" y="2164575"/>
              <a:ext cx="5904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 smtClean="0"/>
                <a:t>RNA-</a:t>
              </a:r>
              <a:r>
                <a:rPr lang="nl-NL" dirty="0" err="1" smtClean="0"/>
                <a:t>seq</a:t>
              </a:r>
              <a:r>
                <a:rPr lang="nl-NL" dirty="0" smtClean="0"/>
                <a:t> Analysis </a:t>
              </a:r>
              <a:r>
                <a:rPr lang="nl-NL" dirty="0"/>
                <a:t>P</a:t>
              </a:r>
              <a:r>
                <a:rPr lang="nl-NL" dirty="0" smtClean="0"/>
                <a:t>ipeline </a:t>
              </a:r>
              <a:r>
                <a:rPr lang="nl-NL" sz="1400" dirty="0" smtClean="0"/>
                <a:t>(Genome2D webserver or R-script)</a:t>
              </a:r>
              <a:endParaRPr lang="nl-NL" sz="14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15110" y="1251742"/>
              <a:ext cx="11833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b="1" i="1" dirty="0" smtClean="0"/>
                <a:t>User input</a:t>
              </a:r>
              <a:endParaRPr lang="nl-NL" b="1" i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43608" y="3068960"/>
              <a:ext cx="133472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200" b="1" dirty="0" smtClean="0"/>
                <a:t>Global Analysis</a:t>
              </a:r>
            </a:p>
            <a:p>
              <a:r>
                <a:rPr lang="nl-NL" sz="1200" dirty="0" err="1" smtClean="0"/>
                <a:t>Normalization</a:t>
              </a:r>
              <a:endParaRPr lang="nl-NL" sz="1200" dirty="0" smtClean="0"/>
            </a:p>
            <a:p>
              <a:r>
                <a:rPr lang="nl-NL" sz="1200" dirty="0" smtClean="0"/>
                <a:t>Library </a:t>
              </a:r>
              <a:r>
                <a:rPr lang="nl-NL" sz="1200" dirty="0" err="1"/>
                <a:t>S</a:t>
              </a:r>
              <a:r>
                <a:rPr lang="nl-NL" sz="1200" dirty="0" err="1" smtClean="0"/>
                <a:t>izes</a:t>
              </a:r>
              <a:endParaRPr lang="nl-NL" sz="1200" dirty="0" smtClean="0"/>
            </a:p>
            <a:p>
              <a:r>
                <a:rPr lang="nl-NL" sz="1200" dirty="0" smtClean="0"/>
                <a:t>PCA/MDS</a:t>
              </a:r>
              <a:endParaRPr lang="nl-NL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28420" y="3068960"/>
              <a:ext cx="171598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200" b="1" dirty="0" err="1" smtClean="0"/>
                <a:t>Contrasts</a:t>
              </a:r>
              <a:endParaRPr lang="nl-NL" sz="1200" b="1" dirty="0" smtClean="0"/>
            </a:p>
            <a:p>
              <a:r>
                <a:rPr lang="nl-NL" sz="1200" dirty="0" err="1" smtClean="0"/>
                <a:t>Differential</a:t>
              </a:r>
              <a:r>
                <a:rPr lang="nl-NL" sz="1200" dirty="0" smtClean="0"/>
                <a:t> </a:t>
              </a:r>
              <a:r>
                <a:rPr lang="nl-NL" sz="1200" dirty="0" err="1" smtClean="0"/>
                <a:t>Expression</a:t>
              </a:r>
              <a:endParaRPr lang="nl-NL" sz="1200" dirty="0" smtClean="0"/>
            </a:p>
            <a:p>
              <a:r>
                <a:rPr lang="nl-NL" sz="1200" dirty="0" smtClean="0"/>
                <a:t>Volcano Plots</a:t>
              </a:r>
            </a:p>
            <a:p>
              <a:r>
                <a:rPr lang="nl-NL" sz="1200" dirty="0" smtClean="0"/>
                <a:t>MA Plots</a:t>
              </a:r>
            </a:p>
            <a:p>
              <a:r>
                <a:rPr lang="nl-NL" sz="1200" dirty="0" err="1" smtClean="0"/>
                <a:t>Heatmaps</a:t>
              </a:r>
              <a:endParaRPr lang="nl-NL" sz="12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51920" y="3068960"/>
              <a:ext cx="18742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200" b="1" dirty="0" smtClean="0"/>
                <a:t>Experiment Analysis</a:t>
              </a:r>
            </a:p>
            <a:p>
              <a:r>
                <a:rPr lang="nl-NL" sz="1200" dirty="0" err="1" smtClean="0"/>
                <a:t>Correlation</a:t>
              </a:r>
              <a:r>
                <a:rPr lang="nl-NL" sz="1200" dirty="0" smtClean="0"/>
                <a:t> Matrix</a:t>
              </a:r>
            </a:p>
            <a:p>
              <a:r>
                <a:rPr lang="nl-NL" sz="1200" dirty="0" err="1" smtClean="0"/>
                <a:t>Heatmap</a:t>
              </a:r>
              <a:r>
                <a:rPr lang="nl-NL" sz="1200" dirty="0" smtClean="0"/>
                <a:t> of </a:t>
              </a:r>
              <a:r>
                <a:rPr lang="nl-NL" sz="1200" dirty="0" err="1"/>
                <a:t>E</a:t>
              </a:r>
              <a:r>
                <a:rPr lang="nl-NL" sz="1200" dirty="0" err="1" smtClean="0"/>
                <a:t>xperiments</a:t>
              </a:r>
              <a:endParaRPr lang="nl-NL" sz="1200" dirty="0" smtClean="0"/>
            </a:p>
            <a:p>
              <a:r>
                <a:rPr lang="nl-NL" sz="1200" dirty="0" smtClean="0"/>
                <a:t>K-means Clustering</a:t>
              </a:r>
              <a:endParaRPr lang="nl-NL" sz="12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559148" y="3068960"/>
              <a:ext cx="155683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200" b="1" dirty="0" smtClean="0"/>
                <a:t>Class Analysis</a:t>
              </a:r>
            </a:p>
            <a:p>
              <a:r>
                <a:rPr lang="nl-NL" sz="1200" dirty="0" err="1" smtClean="0"/>
                <a:t>Correlation</a:t>
              </a:r>
              <a:r>
                <a:rPr lang="nl-NL" sz="1200" dirty="0" smtClean="0"/>
                <a:t> Matrices</a:t>
              </a:r>
            </a:p>
            <a:p>
              <a:r>
                <a:rPr lang="nl-NL" sz="1200" dirty="0" err="1" smtClean="0"/>
                <a:t>Mean</a:t>
              </a:r>
              <a:r>
                <a:rPr lang="nl-NL" sz="1200" dirty="0" smtClean="0"/>
                <a:t> </a:t>
              </a:r>
              <a:r>
                <a:rPr lang="nl-NL" sz="1200" dirty="0" err="1"/>
                <a:t>S</a:t>
              </a:r>
              <a:r>
                <a:rPr lang="nl-NL" sz="1200" dirty="0" err="1" smtClean="0"/>
                <a:t>ignal</a:t>
              </a:r>
              <a:r>
                <a:rPr lang="nl-NL" sz="1200" dirty="0" smtClean="0"/>
                <a:t> Plots</a:t>
              </a:r>
            </a:p>
            <a:p>
              <a:r>
                <a:rPr lang="nl-NL" sz="1200" dirty="0" err="1" smtClean="0"/>
                <a:t>Heatmaps</a:t>
              </a:r>
              <a:r>
                <a:rPr lang="nl-NL" sz="1200" dirty="0" smtClean="0"/>
                <a:t> of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NL" sz="1200" dirty="0" smtClean="0"/>
                <a:t>Top Hits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NL" sz="1200" dirty="0" err="1" smtClean="0"/>
                <a:t>Signals</a:t>
              </a:r>
              <a:endParaRPr lang="nl-NL" sz="1200" dirty="0" smtClean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NL" sz="1200" dirty="0" smtClean="0"/>
                <a:t>Class </a:t>
              </a:r>
              <a:r>
                <a:rPr lang="nl-NL" sz="1200" dirty="0" err="1" smtClean="0"/>
                <a:t>Groups</a:t>
              </a:r>
              <a:endParaRPr lang="nl-NL" sz="1200" dirty="0" smtClean="0"/>
            </a:p>
            <a:p>
              <a:r>
                <a:rPr lang="nl-NL" sz="1200" dirty="0" smtClean="0"/>
                <a:t>K-means Clustering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108464" y="4979836"/>
              <a:ext cx="115563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400" b="1" dirty="0" err="1" smtClean="0"/>
                <a:t>Tables</a:t>
              </a:r>
              <a:endParaRPr lang="nl-NL" sz="1400" b="1" dirty="0" smtClean="0"/>
            </a:p>
            <a:p>
              <a:r>
                <a:rPr lang="nl-NL" sz="1200" dirty="0" smtClean="0"/>
                <a:t>Tab </a:t>
              </a:r>
              <a:r>
                <a:rPr lang="nl-NL" sz="1200" dirty="0" err="1" smtClean="0"/>
                <a:t>delimited</a:t>
              </a:r>
              <a:endParaRPr lang="nl-NL" sz="1200" dirty="0" smtClean="0"/>
            </a:p>
            <a:p>
              <a:r>
                <a:rPr lang="nl-NL" sz="1200" dirty="0" smtClean="0"/>
                <a:t>Html </a:t>
              </a:r>
              <a:r>
                <a:rPr lang="nl-NL" sz="1200" dirty="0" err="1"/>
                <a:t>f</a:t>
              </a:r>
              <a:r>
                <a:rPr lang="nl-NL" sz="1200" dirty="0" err="1" smtClean="0"/>
                <a:t>ormatted</a:t>
              </a:r>
              <a:endParaRPr lang="nl-NL" sz="1200" dirty="0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1043608" y="3068960"/>
              <a:ext cx="6048672" cy="1600438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15110" y="2769356"/>
              <a:ext cx="983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b="1" i="1" dirty="0" smtClean="0"/>
                <a:t>RESULTS</a:t>
              </a:r>
              <a:endParaRPr lang="nl-NL" b="1" i="1" dirty="0"/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H="1">
              <a:off x="3766626" y="2564904"/>
              <a:ext cx="1" cy="504056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2390130" y="5022586"/>
              <a:ext cx="2192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i="1" dirty="0" smtClean="0"/>
                <a:t>Downstream Analysis</a:t>
              </a:r>
              <a:endParaRPr lang="nl-NL" i="1" dirty="0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043608" y="4973912"/>
              <a:ext cx="1382697" cy="683032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/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H="1">
              <a:off x="4205489" y="1803771"/>
              <a:ext cx="1" cy="31830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3500555" y="1803771"/>
              <a:ext cx="1" cy="31830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ounded Rectangle 61"/>
            <p:cNvSpPr/>
            <p:nvPr/>
          </p:nvSpPr>
          <p:spPr>
            <a:xfrm>
              <a:off x="4690994" y="4979836"/>
              <a:ext cx="2401287" cy="111346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682874" y="5041391"/>
              <a:ext cx="25534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NL" sz="1200" dirty="0" err="1" smtClean="0"/>
                <a:t>Functional</a:t>
              </a:r>
              <a:r>
                <a:rPr lang="nl-NL" sz="1200" dirty="0" smtClean="0"/>
                <a:t> Analysis on the Genome2D webserver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NL" sz="1200" dirty="0" smtClean="0"/>
                <a:t>TIGR Multi Experiment Viewer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l-NL" sz="1200" dirty="0" smtClean="0"/>
                <a:t>Etc..</a:t>
              </a:r>
            </a:p>
            <a:p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89375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144016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 pipeline is available as R-script or as webserver</a:t>
            </a:r>
          </a:p>
          <a:p>
            <a:r>
              <a:rPr lang="en-US" sz="1800" dirty="0"/>
              <a:t>T</a:t>
            </a:r>
            <a:r>
              <a:rPr lang="en-US" sz="1800" dirty="0" smtClean="0"/>
              <a:t>he R-script allows modification of settings and parameters</a:t>
            </a:r>
          </a:p>
          <a:p>
            <a:r>
              <a:rPr lang="en-US" sz="1800" dirty="0" smtClean="0"/>
              <a:t>The webserver is parameter free</a:t>
            </a:r>
          </a:p>
          <a:p>
            <a:pPr lvl="1"/>
            <a:r>
              <a:rPr lang="en-US" sz="1600" dirty="0" smtClean="0"/>
              <a:t>parameters are predefined, will be calculated or estimated on the fly</a:t>
            </a:r>
            <a:endParaRPr lang="en-US" sz="1600" dirty="0"/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Performing a RNA-</a:t>
            </a:r>
            <a:r>
              <a:rPr lang="en-US" sz="3200" dirty="0" err="1" smtClean="0">
                <a:solidFill>
                  <a:schemeClr val="bg1"/>
                </a:solidFill>
              </a:rPr>
              <a:t>seq</a:t>
            </a:r>
            <a:r>
              <a:rPr lang="en-US" sz="3200" dirty="0" smtClean="0">
                <a:solidFill>
                  <a:schemeClr val="bg1"/>
                </a:solidFill>
              </a:rPr>
              <a:t> analysis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776" y="3717032"/>
            <a:ext cx="5567868" cy="13542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6: 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Open the webserver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hlinkClick r:id="rId2"/>
              </a:rPr>
              <a:t>http://genome2d.molgenrug.nl</a:t>
            </a: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Goto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to RNA-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seq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analysis and download the example data set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Subsequently, upload these four files for analysis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Give the project a logical (short) name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Press start run and wait 1-2 min for the results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2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20882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The results are divided in 5 sections </a:t>
            </a:r>
          </a:p>
          <a:p>
            <a:pPr lvl="1"/>
            <a:r>
              <a:rPr lang="en-US" sz="1600" b="1" dirty="0" smtClean="0"/>
              <a:t>Global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Contrasts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Experiment analysis</a:t>
            </a:r>
          </a:p>
          <a:p>
            <a:pPr lvl="1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Class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Data tables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Functional analysis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Mining the results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7128792" cy="15388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7: Global analysis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For this RNA-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seq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experiment we asked for at least 4M (Million) reads per experiment. Did all samples passed this criteria?  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Which sample duplicates showed the lowest dispersion</a:t>
            </a: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0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20882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The results are divided in 5 sections 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Global analysis</a:t>
            </a:r>
          </a:p>
          <a:p>
            <a:pPr lvl="1"/>
            <a:r>
              <a:rPr lang="en-US" sz="1600" b="1" dirty="0" smtClean="0"/>
              <a:t>Contrasts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Experiment analysis</a:t>
            </a:r>
          </a:p>
          <a:p>
            <a:pPr lvl="1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Class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Data tables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Functional analysis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Mining the results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7128792" cy="20928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8: Contrasts analysis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Which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CodY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mutant showed the lowest number of significant changed genes?  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What is the highest fold change of a gene when the Wild Type was compared to the knock-out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Volcano plots are used to visualize Fold change and there cognate p-value. Open a volcano plot and write a good legend for this Figure.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On the left side of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Heatmaps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of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TopHits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, you see a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Dendrogram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. What is the meaning of the length of lines in a </a:t>
            </a:r>
            <a:r>
              <a:rPr lang="en-US" sz="1200" dirty="0" err="1">
                <a:solidFill>
                  <a:schemeClr val="accent2">
                    <a:lumMod val="50000"/>
                  </a:schemeClr>
                </a:solidFill>
              </a:rPr>
              <a:t>D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endrogram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? </a:t>
            </a: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7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20882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The results are divided in 5 sections 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Global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Contrasts analysis</a:t>
            </a:r>
          </a:p>
          <a:p>
            <a:pPr lvl="1"/>
            <a:r>
              <a:rPr lang="en-US" sz="1600" b="1" dirty="0" smtClean="0"/>
              <a:t>Experiment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Class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Data tables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Functional analysis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Mining the results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7128792" cy="19082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9: Experiment analysis</a:t>
            </a: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Correlation matrix of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experiments is a visualization method to show the overall Pearson’s correlation between experiments. Write a legend for his Figure and include a description what the shades of blue represent.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K-means clustering groups genes having a good correlation over multiple experiments. The Threshold of separation groups is always arbitrary, which k-means groups could optionally be merged to one group?</a:t>
            </a: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6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20882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The results are divided in 5 sections 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Global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Contrasts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Experiment analysis</a:t>
            </a:r>
          </a:p>
          <a:p>
            <a:pPr lvl="1"/>
            <a:r>
              <a:rPr lang="en-US" sz="1600" b="1" dirty="0" smtClean="0"/>
              <a:t>Class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Data tables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Functional analysis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Mining the results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7128792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10: Class analysis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‘Correlation 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matrix of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Classes’ gives a quick view on the behavior of Class members (genes) over the various experiments. What do the colors in these matrices mean?</a:t>
            </a: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1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280920" cy="2088232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The results are divided in 5 sections 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Global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Contrasts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Experiment analysis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Class analysis</a:t>
            </a:r>
          </a:p>
          <a:p>
            <a:pPr lvl="1"/>
            <a:r>
              <a:rPr lang="en-US" sz="1600" b="1" dirty="0" smtClean="0"/>
              <a:t>Data tables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Functional analysis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Mining the results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7128792" cy="22775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11: Data tables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The data that is produced and used by the pipeline to draw graphs can be used for further analysis. Such as the popular freeware programs TMEV and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Cytoscape</a:t>
            </a: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file ‘</a:t>
            </a: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</a:rPr>
              <a:t>Edge list for a gene network of Contrasts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’ is compatible with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Cytoscape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but will not be discussed further.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Save 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the file ‘</a:t>
            </a: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</a:rPr>
              <a:t>TIGR MEV </a:t>
            </a:r>
            <a:r>
              <a:rPr lang="en-US" sz="1200" i="1" dirty="0" err="1">
                <a:solidFill>
                  <a:schemeClr val="accent2">
                    <a:lumMod val="50000"/>
                  </a:schemeClr>
                </a:solidFill>
              </a:rPr>
              <a:t>TopHits</a:t>
            </a: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200" i="1" dirty="0" smtClean="0">
                <a:solidFill>
                  <a:schemeClr val="accent2">
                    <a:lumMod val="50000"/>
                  </a:schemeClr>
                </a:solidFill>
              </a:rPr>
              <a:t>log2FC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’ for TMEV</a:t>
            </a: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Download MeV: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hlinkClick r:id="rId2"/>
              </a:rPr>
              <a:t>http://www.tm4.org/mev.html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0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90B35-5433-4957-A732-A58728ED8A2F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MeV; Multi experiment Viewer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980728"/>
            <a:ext cx="7848872" cy="19082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11: Using MeV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Start MeV 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and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load the file ‘TIGR 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MEV </a:t>
            </a:r>
            <a:r>
              <a:rPr lang="en-US" sz="1200" dirty="0" err="1">
                <a:solidFill>
                  <a:schemeClr val="accent2">
                    <a:lumMod val="50000"/>
                  </a:schemeClr>
                </a:solidFill>
              </a:rPr>
              <a:t>TopHits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 log2FC’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as dual channel data (because this is ratio data)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Deselect “Load Annotation”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Press load and now the data is imported and ready to analyze using MeV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Optional: try to do a k-means clustering, here you have to estimate the number of clusters yourself</a:t>
            </a: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34112"/>
            <a:ext cx="5119594" cy="355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0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332656"/>
            <a:ext cx="8460432" cy="576064"/>
          </a:xfrm>
          <a:prstGeom prst="rect">
            <a:avLst/>
          </a:prstGeom>
          <a:solidFill>
            <a:srgbClr val="4C4C4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Functional Analysis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2804" y="4725144"/>
            <a:ext cx="6881484" cy="9848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65100" dist="50800" dir="3180000" algn="ctr" rotWithShape="0">
              <a:srgbClr val="000000">
                <a:alpha val="43137"/>
              </a:srgbClr>
            </a:outerShdw>
            <a:softEdge rad="0"/>
          </a:effectLst>
        </p:spPr>
        <p:txBody>
          <a:bodyPr wrap="square" rtlCol="0">
            <a:spAutoFit/>
          </a:bodyPr>
          <a:lstStyle/>
          <a:p>
            <a:pPr algn="r"/>
            <a:r>
              <a:rPr lang="nl-NL" sz="1000" dirty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nl-NL" sz="1000" dirty="0" smtClean="0">
                <a:solidFill>
                  <a:schemeClr val="accent2">
                    <a:lumMod val="50000"/>
                  </a:schemeClr>
                </a:solidFill>
              </a:rPr>
              <a:t>utorial</a:t>
            </a:r>
          </a:p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Step 12: Perform a functional analysis on the </a:t>
            </a:r>
            <a:r>
              <a:rPr lang="en-US" sz="1200" dirty="0" err="1" smtClean="0">
                <a:solidFill>
                  <a:schemeClr val="accent2">
                    <a:lumMod val="50000"/>
                  </a:schemeClr>
                </a:solidFill>
              </a:rPr>
              <a:t>TopHits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of one or multiple Contrasts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Change the ‘Current active genome’ to your genome of interest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Upload a list of locus tags to analyze</a:t>
            </a:r>
          </a:p>
          <a:p>
            <a:pPr marL="228600" indent="-228600">
              <a:buAutoNum type="arabicPeriod"/>
            </a:pP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Examine the results and describe shortly your findings/conclusion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2" y="1052736"/>
            <a:ext cx="8244408" cy="349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3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4415</TotalTime>
  <Words>1151</Words>
  <Application>Microsoft Office PowerPoint</Application>
  <PresentationFormat>On-screen Show (4:3)</PresentationFormat>
  <Paragraphs>249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Adjacency</vt:lpstr>
      <vt:lpstr>Worksheet</vt:lpstr>
      <vt:lpstr>RNA-seq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Anne</dc:creator>
  <cp:keywords>Version 2.1</cp:keywords>
  <cp:lastModifiedBy>A. de Jong</cp:lastModifiedBy>
  <cp:revision>198</cp:revision>
  <cp:lastPrinted>2013-02-11T13:15:25Z</cp:lastPrinted>
  <dcterms:created xsi:type="dcterms:W3CDTF">2008-06-10T08:12:30Z</dcterms:created>
  <dcterms:modified xsi:type="dcterms:W3CDTF">2015-03-24T15:11:49Z</dcterms:modified>
  <dc:language>UK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ype">
    <vt:lpwstr>RUG</vt:lpwstr>
  </property>
  <property fmtid="{D5CDD505-2E9C-101B-9397-08002B2CF9AE}" pid="3" name="Datum">
    <vt:lpwstr>13-12-2011</vt:lpwstr>
  </property>
  <property fmtid="{D5CDD505-2E9C-101B-9397-08002B2CF9AE}" pid="4" name="txtDate">
    <vt:lpwstr>13-12-2011</vt:lpwstr>
  </property>
  <property fmtid="{D5CDD505-2E9C-101B-9397-08002B2CF9AE}" pid="5" name="AutoDatum">
    <vt:lpwstr>JA</vt:lpwstr>
  </property>
  <property fmtid="{D5CDD505-2E9C-101B-9397-08002B2CF9AE}" pid="6" name="cboLanguage">
    <vt:lpwstr>English</vt:lpwstr>
  </property>
  <property fmtid="{D5CDD505-2E9C-101B-9397-08002B2CF9AE}" pid="7" name="cboFaculty">
    <vt:lpwstr>faculty of mathematics_x000d_
and natural sciences</vt:lpwstr>
  </property>
  <property fmtid="{D5CDD505-2E9C-101B-9397-08002B2CF9AE}" pid="8" name="txtDepartment">
    <vt:lpwstr>MolGen</vt:lpwstr>
  </property>
</Properties>
</file>