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8" r:id="rId3"/>
    <p:sldId id="257" r:id="rId4"/>
    <p:sldId id="259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-24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914650"/>
            <a:ext cx="6858000" cy="74295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>
            <a:lvl1pPr>
              <a:defRPr sz="1400"/>
            </a:lvl1pPr>
          </a:lstStyle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4766310"/>
            <a:ext cx="1219200" cy="274320"/>
          </a:xfrm>
        </p:spPr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2736056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2736056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3786188"/>
            <a:ext cx="228600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28850"/>
            <a:ext cx="6858000" cy="8001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0" cy="85725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4766310"/>
            <a:ext cx="1520952" cy="274320"/>
          </a:xfrm>
        </p:spPr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114550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114550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1" y="971550"/>
            <a:ext cx="4041775" cy="51435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0" cy="62865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914401"/>
            <a:ext cx="2514600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915025" y="2493169"/>
            <a:ext cx="45262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0" cy="42862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375642"/>
            <a:ext cx="182880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361127" y="2401464"/>
            <a:ext cx="438912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74295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36827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048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A07A725-4B76-4016-9C83-E0A58E1EBD50}" type="datetimeFigureOut">
              <a:rPr lang="en-US" smtClean="0"/>
              <a:t>11/29/2016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4767263"/>
            <a:ext cx="3505200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4767263"/>
            <a:ext cx="19812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A7BA8E3-B3EE-4B5D-BCC3-60831CABB00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23728" y="120359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GSEA-Pro Tutorial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2931790"/>
            <a:ext cx="2432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Anne de Jong</a:t>
            </a:r>
          </a:p>
          <a:p>
            <a:r>
              <a:rPr lang="en-US" dirty="0" smtClean="0"/>
              <a:t>University of Groningen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The main principle of a Gene Set Enrichment Analysis (GSEA) is to discover which biological function is or functions are overrepresented in a set of </a:t>
            </a:r>
            <a:r>
              <a:rPr lang="en-US" sz="1800" dirty="0" smtClean="0"/>
              <a:t>genes or proteins.</a:t>
            </a:r>
            <a:endParaRPr lang="en-US" sz="1800" dirty="0" smtClean="0"/>
          </a:p>
          <a:p>
            <a:r>
              <a:rPr lang="en-US" sz="1800" dirty="0" smtClean="0"/>
              <a:t>For such an analysis GSEA-Pro </a:t>
            </a:r>
            <a:r>
              <a:rPr lang="en-US" sz="1800" dirty="0" smtClean="0"/>
              <a:t>use the Genome2D </a:t>
            </a:r>
            <a:r>
              <a:rPr lang="en-US" sz="1800" dirty="0" smtClean="0"/>
              <a:t>database </a:t>
            </a:r>
            <a:r>
              <a:rPr lang="en-US" sz="1800" dirty="0" smtClean="0"/>
              <a:t>that describes the </a:t>
            </a:r>
            <a:r>
              <a:rPr lang="en-US" sz="1800" dirty="0" smtClean="0"/>
              <a:t>relation between genes/proteins and functions (functional classification</a:t>
            </a:r>
            <a:r>
              <a:rPr lang="en-US" sz="1800" dirty="0" smtClean="0"/>
              <a:t>).  As </a:t>
            </a:r>
            <a:r>
              <a:rPr lang="en-US" sz="1800" dirty="0" smtClean="0"/>
              <a:t>example, all genes encoding enzymes for a specific metabolic pathway belong to the same class</a:t>
            </a:r>
          </a:p>
          <a:p>
            <a:r>
              <a:rPr lang="en-US" sz="1800" dirty="0" smtClean="0"/>
              <a:t>GSEA-Pro </a:t>
            </a:r>
            <a:r>
              <a:rPr lang="en-US" sz="1800" dirty="0" smtClean="0"/>
              <a:t>use </a:t>
            </a:r>
            <a:r>
              <a:rPr lang="en-US" sz="1800" dirty="0" smtClean="0"/>
              <a:t>multiple classification; </a:t>
            </a:r>
            <a:r>
              <a:rPr lang="en-US" sz="1800" dirty="0"/>
              <a:t>GO, </a:t>
            </a:r>
            <a:r>
              <a:rPr lang="en-US" sz="1800" dirty="0" err="1"/>
              <a:t>InterPro</a:t>
            </a:r>
            <a:r>
              <a:rPr lang="en-US" sz="1800" dirty="0"/>
              <a:t>, KEGG, COG, PFAM, SMART and </a:t>
            </a:r>
            <a:r>
              <a:rPr lang="en-US" sz="1800" dirty="0" smtClean="0"/>
              <a:t>Superfamily</a:t>
            </a:r>
          </a:p>
          <a:p>
            <a:r>
              <a:rPr lang="en-US" sz="1800" dirty="0" smtClean="0"/>
              <a:t>For GSEA-Pro locus-tags are used as ID for genes as well as for proteins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71163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649238"/>
          </a:xfrm>
        </p:spPr>
        <p:txBody>
          <a:bodyPr/>
          <a:lstStyle/>
          <a:p>
            <a:r>
              <a:rPr lang="en-US" dirty="0" smtClean="0"/>
              <a:t>Overview of Functional </a:t>
            </a:r>
            <a:r>
              <a:rPr lang="en-US" dirty="0"/>
              <a:t>Analysis of Genes Sets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2921" y="619801"/>
            <a:ext cx="8028384" cy="792088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326449" y="1491630"/>
            <a:ext cx="2160240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2000" dirty="0" err="1" smtClean="0"/>
              <a:t>Transcriptomics</a:t>
            </a:r>
            <a:endParaRPr lang="en-US" sz="2000" dirty="0"/>
          </a:p>
        </p:txBody>
      </p:sp>
      <p:sp>
        <p:nvSpPr>
          <p:cNvPr id="6" name="Rounded Rectangle 5"/>
          <p:cNvSpPr/>
          <p:nvPr/>
        </p:nvSpPr>
        <p:spPr>
          <a:xfrm>
            <a:off x="2558697" y="1491630"/>
            <a:ext cx="1800200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2000" dirty="0" err="1" smtClean="0"/>
              <a:t>Proteomics</a:t>
            </a:r>
            <a:endParaRPr lang="en-US" sz="2000" dirty="0"/>
          </a:p>
        </p:txBody>
      </p:sp>
      <p:sp>
        <p:nvSpPr>
          <p:cNvPr id="7" name="Rounded Rectangle 6"/>
          <p:cNvSpPr/>
          <p:nvPr/>
        </p:nvSpPr>
        <p:spPr>
          <a:xfrm>
            <a:off x="6519137" y="1491630"/>
            <a:ext cx="1656184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2000" dirty="0" smtClean="0"/>
              <a:t>-</a:t>
            </a:r>
            <a:r>
              <a:rPr lang="nl-NL" sz="2000" dirty="0" err="1" smtClean="0"/>
              <a:t>omics</a:t>
            </a:r>
            <a:endParaRPr lang="en-US" sz="2000" dirty="0"/>
          </a:p>
        </p:txBody>
      </p:sp>
      <p:sp>
        <p:nvSpPr>
          <p:cNvPr id="8" name="Rounded Rectangle 7"/>
          <p:cNvSpPr/>
          <p:nvPr/>
        </p:nvSpPr>
        <p:spPr>
          <a:xfrm>
            <a:off x="4430905" y="1491630"/>
            <a:ext cx="2016224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2000" dirty="0" err="1" smtClean="0"/>
              <a:t>Metagenomics</a:t>
            </a:r>
            <a:endParaRPr lang="en-US"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2267745" y="2643758"/>
            <a:ext cx="4032448" cy="6300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2000" dirty="0" err="1" smtClean="0"/>
              <a:t>One</a:t>
            </a:r>
            <a:r>
              <a:rPr lang="nl-NL" sz="2000" dirty="0" smtClean="0"/>
              <a:t> or multiple sets of </a:t>
            </a:r>
            <a:r>
              <a:rPr lang="nl-NL" sz="2000" dirty="0" err="1" smtClean="0"/>
              <a:t>Genes</a:t>
            </a:r>
            <a:endParaRPr lang="en-US"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1871700" y="3939902"/>
            <a:ext cx="5436603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Unravel the biological function of a “Gene Set”</a:t>
            </a:r>
            <a:endParaRPr lang="en-US" sz="2000" dirty="0"/>
          </a:p>
        </p:txBody>
      </p:sp>
      <p:sp>
        <p:nvSpPr>
          <p:cNvPr id="11" name="Down Arrow 10"/>
          <p:cNvSpPr/>
          <p:nvPr/>
        </p:nvSpPr>
        <p:spPr>
          <a:xfrm>
            <a:off x="470465" y="2067694"/>
            <a:ext cx="7560840" cy="486054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accent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Slide Number Placeholder 2"/>
          <p:cNvSpPr>
            <a:spLocks noGrp="1"/>
          </p:cNvSpPr>
          <p:nvPr/>
        </p:nvSpPr>
        <p:spPr>
          <a:xfrm>
            <a:off x="8379078" y="5221487"/>
            <a:ext cx="762000" cy="274320"/>
          </a:xfrm>
          <a:prstGeom prst="rect">
            <a:avLst/>
          </a:prstGeom>
        </p:spPr>
        <p:txBody>
          <a:bodyPr vert="horz" anchor="b"/>
          <a:lstStyle>
            <a:defPPr>
              <a:defRPr lang="en-US"/>
            </a:defPPr>
            <a:lvl1pPr marL="0" algn="r" defTabSz="914400" rtl="0" eaLnBrk="1" latinLnBrk="0" hangingPunct="1">
              <a:defRPr kumimoji="0"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7B502DE-9183-4403-B47F-17AF625E14A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41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4033614"/>
          </a:xfrm>
        </p:spPr>
        <p:txBody>
          <a:bodyPr>
            <a:normAutofit fontScale="77500" lnSpcReduction="20000"/>
          </a:bodyPr>
          <a:lstStyle/>
          <a:p>
            <a:r>
              <a:rPr lang="en-US" sz="1600" b="1" dirty="0" smtClean="0">
                <a:solidFill>
                  <a:schemeClr val="tx2"/>
                </a:solidFill>
              </a:rPr>
              <a:t>STEP 1: Select Genome</a:t>
            </a:r>
          </a:p>
          <a:p>
            <a:pPr lvl="1"/>
            <a:r>
              <a:rPr lang="en-US" sz="1600" dirty="0" smtClean="0"/>
              <a:t>The GSEA-Pro </a:t>
            </a:r>
            <a:r>
              <a:rPr lang="en-US" sz="1600" dirty="0" smtClean="0"/>
              <a:t>is integrated into the Genome2D web-server </a:t>
            </a:r>
            <a:r>
              <a:rPr lang="en-US" sz="1600" dirty="0" smtClean="0"/>
              <a:t>that </a:t>
            </a:r>
            <a:r>
              <a:rPr lang="en-US" sz="1600" dirty="0" smtClean="0"/>
              <a:t>contain </a:t>
            </a:r>
            <a:r>
              <a:rPr lang="en-US" sz="1600" dirty="0" smtClean="0"/>
              <a:t>classifications of all ‘complete’ genomes of the NCBI.  </a:t>
            </a:r>
          </a:p>
          <a:p>
            <a:pPr lvl="1"/>
            <a:r>
              <a:rPr lang="en-US" sz="1600" dirty="0" smtClean="0"/>
              <a:t>Be sure to select the correct strain (check your locus-tags). </a:t>
            </a:r>
            <a:r>
              <a:rPr lang="en-US" sz="1600" dirty="0"/>
              <a:t> </a:t>
            </a:r>
            <a:endParaRPr lang="en-US" sz="1600" dirty="0" smtClean="0"/>
          </a:p>
          <a:p>
            <a:pPr lvl="1"/>
            <a:r>
              <a:rPr lang="en-US" sz="1600" dirty="0" smtClean="0"/>
              <a:t>Preferably use the </a:t>
            </a:r>
            <a:r>
              <a:rPr lang="en-US" sz="1600" dirty="0" err="1" smtClean="0"/>
              <a:t>RefSeq</a:t>
            </a:r>
            <a:r>
              <a:rPr lang="en-US" sz="1600" dirty="0" smtClean="0"/>
              <a:t> locus-tags names, but also </a:t>
            </a:r>
            <a:r>
              <a:rPr lang="en-US" sz="1600" dirty="0" smtClean="0"/>
              <a:t>old-locus-tags </a:t>
            </a:r>
            <a:r>
              <a:rPr lang="en-US" sz="1600" dirty="0" smtClean="0"/>
              <a:t>are supported if a genome is selected from the </a:t>
            </a:r>
            <a:r>
              <a:rPr lang="en-US" sz="1600" dirty="0" err="1" smtClean="0"/>
              <a:t>RefSeq</a:t>
            </a:r>
            <a:r>
              <a:rPr lang="en-US" sz="1600" dirty="0" smtClean="0"/>
              <a:t> database</a:t>
            </a:r>
            <a:r>
              <a:rPr lang="en-US" sz="1600" dirty="0" smtClean="0"/>
              <a:t>. The ‘old’ non-</a:t>
            </a:r>
            <a:r>
              <a:rPr lang="en-US" sz="1600" dirty="0" err="1" smtClean="0"/>
              <a:t>RefSeq</a:t>
            </a:r>
            <a:r>
              <a:rPr lang="en-US" sz="1600" dirty="0" smtClean="0"/>
              <a:t> NCBI genome database is also supported and still contain gene names and locus-tags which are discarded by NCBI in the </a:t>
            </a:r>
            <a:r>
              <a:rPr lang="en-US" sz="1600" dirty="0" err="1" smtClean="0"/>
              <a:t>RefSeq</a:t>
            </a:r>
            <a:r>
              <a:rPr lang="en-US" sz="1600" dirty="0" smtClean="0"/>
              <a:t> database.  </a:t>
            </a:r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b="1" dirty="0" smtClean="0">
                <a:solidFill>
                  <a:schemeClr val="tx2"/>
                </a:solidFill>
              </a:rPr>
              <a:t>STEP 2: Four types of data tables can be used as input</a:t>
            </a:r>
          </a:p>
          <a:p>
            <a:pPr lvl="1"/>
            <a:r>
              <a:rPr lang="en-US" sz="1600" b="1" dirty="0" smtClean="0">
                <a:solidFill>
                  <a:schemeClr val="accent1"/>
                </a:solidFill>
              </a:rPr>
              <a:t>Single list of locus-tags</a:t>
            </a:r>
            <a:r>
              <a:rPr lang="en-US" sz="1600" dirty="0" smtClean="0"/>
              <a:t>: This is a bare list of genes (as locus-tags) </a:t>
            </a:r>
            <a:r>
              <a:rPr lang="en-US" sz="1600" dirty="0" smtClean="0"/>
              <a:t>deduced </a:t>
            </a:r>
            <a:r>
              <a:rPr lang="en-US" sz="1600" dirty="0" smtClean="0"/>
              <a:t>from transcriptome or proteome analysis results.</a:t>
            </a:r>
          </a:p>
          <a:p>
            <a:pPr lvl="1"/>
            <a:r>
              <a:rPr lang="en-US" sz="1600" b="1" dirty="0" smtClean="0">
                <a:solidFill>
                  <a:schemeClr val="accent1"/>
                </a:solidFill>
              </a:rPr>
              <a:t>Single list of locus-tags </a:t>
            </a:r>
            <a:r>
              <a:rPr lang="en-US" sz="1600" b="1" dirty="0" smtClean="0">
                <a:solidFill>
                  <a:schemeClr val="accent1"/>
                </a:solidFill>
              </a:rPr>
              <a:t>with ratio </a:t>
            </a:r>
            <a:r>
              <a:rPr lang="en-US" sz="1600" b="1" dirty="0" smtClean="0">
                <a:solidFill>
                  <a:schemeClr val="accent1"/>
                </a:solidFill>
              </a:rPr>
              <a:t>values</a:t>
            </a:r>
            <a:r>
              <a:rPr lang="en-US" sz="1600" dirty="0" smtClean="0"/>
              <a:t>: The first column contains the locus-tags, the second </a:t>
            </a:r>
            <a:r>
              <a:rPr lang="en-US" sz="1600" dirty="0" smtClean="0"/>
              <a:t>ratio </a:t>
            </a:r>
            <a:r>
              <a:rPr lang="en-US" sz="1600" dirty="0" smtClean="0"/>
              <a:t>values </a:t>
            </a:r>
            <a:r>
              <a:rPr lang="en-US" sz="1600" dirty="0" smtClean="0"/>
              <a:t>generated by </a:t>
            </a:r>
            <a:r>
              <a:rPr lang="en-US" sz="1600" dirty="0" smtClean="0"/>
              <a:t>differential expression (DE) analysis.</a:t>
            </a:r>
          </a:p>
          <a:p>
            <a:pPr lvl="1"/>
            <a:r>
              <a:rPr lang="en-US" sz="1600" b="1" dirty="0" smtClean="0">
                <a:solidFill>
                  <a:schemeClr val="accent1"/>
                </a:solidFill>
              </a:rPr>
              <a:t>Experiments</a:t>
            </a:r>
            <a:r>
              <a:rPr lang="en-US" sz="1600" dirty="0" smtClean="0"/>
              <a:t>:  From time series or perturbation experiments GSEA-Pro will select the </a:t>
            </a:r>
            <a:r>
              <a:rPr lang="en-US" sz="1600" dirty="0" smtClean="0"/>
              <a:t>gene set </a:t>
            </a:r>
            <a:r>
              <a:rPr lang="en-US" sz="1600" dirty="0" smtClean="0"/>
              <a:t>of each experiment on the basis of </a:t>
            </a:r>
            <a:r>
              <a:rPr lang="en-US" sz="1600" dirty="0" smtClean="0"/>
              <a:t>ratio </a:t>
            </a:r>
            <a:r>
              <a:rPr lang="en-US" sz="1600" dirty="0" smtClean="0"/>
              <a:t>data.  Default threshold values can be changed on the webserver.</a:t>
            </a:r>
          </a:p>
          <a:p>
            <a:pPr lvl="1"/>
            <a:r>
              <a:rPr lang="en-US" sz="1600" b="1" dirty="0" smtClean="0">
                <a:solidFill>
                  <a:schemeClr val="accent1"/>
                </a:solidFill>
              </a:rPr>
              <a:t>Clustering</a:t>
            </a:r>
            <a:r>
              <a:rPr lang="en-US" sz="1600" dirty="0" smtClean="0"/>
              <a:t>: Clustering algorithms will group genes showing similar behavior over </a:t>
            </a:r>
            <a:r>
              <a:rPr lang="en-US" sz="1600" dirty="0" err="1" smtClean="0"/>
              <a:t>purtubation</a:t>
            </a:r>
            <a:r>
              <a:rPr lang="en-US" sz="1600" dirty="0" smtClean="0"/>
              <a:t> experiments or time series.  </a:t>
            </a:r>
            <a:r>
              <a:rPr lang="en-US" sz="1600" dirty="0" smtClean="0"/>
              <a:t>GSEA-Pro will handle each cluster as a </a:t>
            </a:r>
            <a:r>
              <a:rPr lang="en-US" sz="1600" dirty="0" smtClean="0"/>
              <a:t>gene set </a:t>
            </a:r>
            <a:r>
              <a:rPr lang="en-US" sz="1600" dirty="0" smtClean="0"/>
              <a:t>and will show the biological function of each cluster. </a:t>
            </a:r>
            <a:r>
              <a:rPr lang="en-US" sz="1600" dirty="0" smtClean="0"/>
              <a:t> </a:t>
            </a:r>
            <a:r>
              <a:rPr lang="en-US" sz="1600" dirty="0" smtClean="0"/>
              <a:t>T</a:t>
            </a:r>
            <a:r>
              <a:rPr lang="en-US" sz="1600" dirty="0" smtClean="0"/>
              <a:t>he </a:t>
            </a:r>
            <a:r>
              <a:rPr lang="en-US" sz="1600" dirty="0" smtClean="0"/>
              <a:t>first </a:t>
            </a:r>
            <a:r>
              <a:rPr lang="en-US" sz="1600" dirty="0" smtClean="0"/>
              <a:t>column of the input table should </a:t>
            </a:r>
            <a:r>
              <a:rPr lang="en-US" sz="1600" dirty="0" smtClean="0"/>
              <a:t>contain </a:t>
            </a:r>
            <a:r>
              <a:rPr lang="en-US" sz="1600" dirty="0" smtClean="0"/>
              <a:t>the locus-tags </a:t>
            </a:r>
            <a:r>
              <a:rPr lang="en-US" sz="1600" dirty="0" smtClean="0"/>
              <a:t>and the </a:t>
            </a:r>
            <a:r>
              <a:rPr lang="en-US" sz="1600" dirty="0" smtClean="0"/>
              <a:t>column with cluster-IDs </a:t>
            </a:r>
            <a:r>
              <a:rPr lang="en-US" sz="1600" dirty="0" smtClean="0"/>
              <a:t>should have the header “</a:t>
            </a:r>
            <a:r>
              <a:rPr lang="en-US" sz="1600" dirty="0" err="1" smtClean="0"/>
              <a:t>clusterID</a:t>
            </a:r>
            <a:r>
              <a:rPr lang="en-US" sz="1600" dirty="0" smtClean="0"/>
              <a:t>” </a:t>
            </a:r>
            <a:r>
              <a:rPr lang="en-US" sz="1600" dirty="0" smtClean="0"/>
              <a:t>(or change this at the web-server 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462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57723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Step 3: Examples of input data tables</a:t>
            </a:r>
          </a:p>
          <a:p>
            <a:pPr marL="274320" lvl="1" indent="0">
              <a:buNone/>
            </a:pPr>
            <a:r>
              <a:rPr lang="en-US" dirty="0" smtClean="0"/>
              <a:t>Tables can be uploaded to the webserver as </a:t>
            </a:r>
            <a:r>
              <a:rPr lang="en-US" dirty="0"/>
              <a:t>tab delimited </a:t>
            </a:r>
            <a:r>
              <a:rPr lang="en-US" dirty="0" smtClean="0"/>
              <a:t>file or by copy and paste directly from e.g. Excel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3" y="2317937"/>
            <a:ext cx="496312" cy="2619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351" y="2317937"/>
            <a:ext cx="984989" cy="246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317937"/>
            <a:ext cx="2451020" cy="246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317937"/>
            <a:ext cx="2939697" cy="2466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1848692"/>
            <a:ext cx="857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Single list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1298782" y="1848692"/>
            <a:ext cx="1039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Single list</a:t>
            </a:r>
          </a:p>
          <a:p>
            <a:r>
              <a:rPr lang="en-US" sz="1400" dirty="0" smtClean="0"/>
              <a:t>+ ratio data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131840" y="1848692"/>
            <a:ext cx="1093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Experiments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5652120" y="1848692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Clustering</a:t>
            </a:r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212748" y="2110171"/>
            <a:ext cx="174759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/>
              <a:t>[ value columns will be ignored ]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3990679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Normally the results should be ready in seconds and generates 4 main tables;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Table 1</a:t>
            </a:r>
            <a:r>
              <a:rPr lang="en-US" sz="1200" dirty="0"/>
              <a:t>: </a:t>
            </a:r>
            <a:r>
              <a:rPr lang="en-US" sz="1200" dirty="0" smtClean="0"/>
              <a:t> All combinations of class / experiment are represented in one table. Values are only shown if the p-value is lower then the cutoff </a:t>
            </a:r>
            <a:r>
              <a:rPr lang="en-US" sz="1200" dirty="0"/>
              <a:t>value </a:t>
            </a:r>
            <a:r>
              <a:rPr lang="en-US" sz="1200" dirty="0" smtClean="0"/>
              <a:t>(0.01). </a:t>
            </a:r>
            <a:r>
              <a:rPr lang="en-US" sz="1200" dirty="0"/>
              <a:t>Within brackets: the number of genes of the class that are differential expressed (</a:t>
            </a:r>
            <a:r>
              <a:rPr lang="en-US" sz="1200" dirty="0" err="1"/>
              <a:t>TopHits</a:t>
            </a:r>
            <a:r>
              <a:rPr lang="en-US" sz="1200" dirty="0" smtClean="0"/>
              <a:t>). The </a:t>
            </a:r>
            <a:r>
              <a:rPr lang="en-US" sz="1200" dirty="0"/>
              <a:t>light to dark blue coloring </a:t>
            </a:r>
            <a:r>
              <a:rPr lang="en-US" sz="1200" dirty="0" smtClean="0"/>
              <a:t>represents </a:t>
            </a:r>
            <a:r>
              <a:rPr lang="en-US" sz="1200" dirty="0"/>
              <a:t>low to high </a:t>
            </a:r>
            <a:r>
              <a:rPr lang="en-US" sz="1200" dirty="0" smtClean="0"/>
              <a:t>significance</a:t>
            </a:r>
            <a:r>
              <a:rPr lang="en-US" sz="1200" dirty="0"/>
              <a:t>, </a:t>
            </a:r>
            <a:r>
              <a:rPr lang="en-US" sz="1200" dirty="0" smtClean="0"/>
              <a:t>respectively. </a:t>
            </a:r>
            <a:r>
              <a:rPr lang="en-US" sz="1200" dirty="0"/>
              <a:t>The </a:t>
            </a:r>
            <a:r>
              <a:rPr lang="en-US" sz="1200" dirty="0" smtClean="0"/>
              <a:t>intensity </a:t>
            </a:r>
            <a:r>
              <a:rPr lang="en-US" sz="1200" dirty="0"/>
              <a:t>of the color is based on (</a:t>
            </a:r>
            <a:r>
              <a:rPr lang="en-US" sz="1200" dirty="0" err="1"/>
              <a:t>TopHits</a:t>
            </a:r>
            <a:r>
              <a:rPr lang="en-US" sz="1200" dirty="0"/>
              <a:t>/</a:t>
            </a:r>
            <a:r>
              <a:rPr lang="en-US" sz="1200" dirty="0" err="1"/>
              <a:t>ClassSize</a:t>
            </a:r>
            <a:r>
              <a:rPr lang="en-US" sz="1200" dirty="0"/>
              <a:t>) * -log2(</a:t>
            </a:r>
            <a:r>
              <a:rPr lang="en-US" sz="1200" dirty="0" err="1"/>
              <a:t>adj-pvalue</a:t>
            </a:r>
            <a:r>
              <a:rPr lang="en-US" sz="1200" dirty="0" smtClean="0"/>
              <a:t>).</a:t>
            </a:r>
          </a:p>
          <a:p>
            <a:pPr lvl="1"/>
            <a:r>
              <a:rPr lang="en-US" sz="900" dirty="0" smtClean="0"/>
              <a:t>Items in the </a:t>
            </a:r>
            <a:r>
              <a:rPr lang="en-US" sz="900" dirty="0" err="1" smtClean="0"/>
              <a:t>ClassID</a:t>
            </a:r>
            <a:r>
              <a:rPr lang="en-US" sz="900" dirty="0" smtClean="0"/>
              <a:t> column links to external databases describing the class IDs</a:t>
            </a:r>
          </a:p>
          <a:p>
            <a:pPr lvl="1"/>
            <a:r>
              <a:rPr lang="en-US" sz="900" dirty="0" smtClean="0"/>
              <a:t>Items in the Experiment columns links to genes and gene annotations which are member of that specific class / experiment combination </a:t>
            </a:r>
          </a:p>
          <a:p>
            <a:pPr lvl="1"/>
            <a:r>
              <a:rPr lang="en-US" sz="900" dirty="0" smtClean="0"/>
              <a:t>The </a:t>
            </a:r>
            <a:r>
              <a:rPr lang="en-US" sz="900" dirty="0" err="1" smtClean="0"/>
              <a:t>ClassSize</a:t>
            </a:r>
            <a:r>
              <a:rPr lang="en-US" sz="900" dirty="0" smtClean="0"/>
              <a:t> column show the total number of genes that are member of the </a:t>
            </a:r>
            <a:r>
              <a:rPr lang="en-US" sz="900" dirty="0" err="1" smtClean="0"/>
              <a:t>classID</a:t>
            </a:r>
            <a:r>
              <a:rPr lang="en-US" sz="900" dirty="0" smtClean="0"/>
              <a:t> in the selected organism</a:t>
            </a:r>
          </a:p>
          <a:p>
            <a:r>
              <a:rPr lang="en-US" sz="1200" b="1" dirty="0" smtClean="0">
                <a:solidFill>
                  <a:schemeClr val="accent1"/>
                </a:solidFill>
              </a:rPr>
              <a:t>Table 2</a:t>
            </a:r>
            <a:r>
              <a:rPr lang="en-US" sz="1200" dirty="0" smtClean="0"/>
              <a:t>: </a:t>
            </a:r>
            <a:r>
              <a:rPr lang="en-US" sz="1200" dirty="0" err="1" smtClean="0"/>
              <a:t>Heatmap</a:t>
            </a:r>
            <a:r>
              <a:rPr lang="en-US" sz="1200" dirty="0" smtClean="0"/>
              <a:t> of Class x </a:t>
            </a:r>
            <a:r>
              <a:rPr lang="en-US" sz="1200" dirty="0"/>
              <a:t>Experiments and </a:t>
            </a:r>
            <a:r>
              <a:rPr lang="en-US" sz="1200" dirty="0" smtClean="0"/>
              <a:t>clickable </a:t>
            </a:r>
            <a:r>
              <a:rPr lang="en-US" sz="1200" dirty="0"/>
              <a:t>to the </a:t>
            </a:r>
            <a:r>
              <a:rPr lang="en-US" sz="1200" dirty="0" smtClean="0"/>
              <a:t>‘GSEA-Pro </a:t>
            </a:r>
            <a:r>
              <a:rPr lang="en-US" sz="1200" dirty="0" err="1" smtClean="0"/>
              <a:t>BarGraph</a:t>
            </a:r>
            <a:r>
              <a:rPr lang="en-US" sz="1200" dirty="0" smtClean="0"/>
              <a:t>’ </a:t>
            </a:r>
          </a:p>
          <a:p>
            <a:pPr lvl="1"/>
            <a:r>
              <a:rPr lang="en-US" sz="900" dirty="0" smtClean="0"/>
              <a:t>The GSEA-Pro </a:t>
            </a:r>
            <a:r>
              <a:rPr lang="en-US" sz="900" dirty="0" err="1" smtClean="0"/>
              <a:t>BarGraph</a:t>
            </a:r>
            <a:r>
              <a:rPr lang="en-US" sz="900" dirty="0" smtClean="0"/>
              <a:t> show the overrepresented classes and its p-value (as –log).  </a:t>
            </a:r>
          </a:p>
          <a:p>
            <a:pPr lvl="1"/>
            <a:r>
              <a:rPr lang="en-US" sz="900" dirty="0" smtClean="0"/>
              <a:t>A detailed table links to online information of </a:t>
            </a:r>
            <a:r>
              <a:rPr lang="en-US" sz="900" dirty="0" err="1" smtClean="0"/>
              <a:t>classIDs</a:t>
            </a:r>
            <a:r>
              <a:rPr lang="en-US" sz="900" dirty="0" smtClean="0"/>
              <a:t> and links to the genes found for the specific class</a:t>
            </a:r>
          </a:p>
          <a:p>
            <a:r>
              <a:rPr lang="en-US" sz="1200" b="1" dirty="0" smtClean="0">
                <a:solidFill>
                  <a:schemeClr val="accent1"/>
                </a:solidFill>
              </a:rPr>
              <a:t>Table 3</a:t>
            </a:r>
            <a:r>
              <a:rPr lang="en-US" sz="1200" dirty="0" smtClean="0"/>
              <a:t>: </a:t>
            </a:r>
            <a:r>
              <a:rPr lang="en-US" sz="1200" dirty="0" err="1"/>
              <a:t>Heatmap</a:t>
            </a:r>
            <a:r>
              <a:rPr lang="en-US" sz="1200" dirty="0"/>
              <a:t> of Class x Experiments and clickable to </a:t>
            </a:r>
            <a:r>
              <a:rPr lang="en-US" sz="1200" dirty="0" smtClean="0"/>
              <a:t>the full class table</a:t>
            </a:r>
          </a:p>
          <a:p>
            <a:r>
              <a:rPr lang="en-US" sz="1200" b="1" dirty="0" smtClean="0">
                <a:solidFill>
                  <a:schemeClr val="accent1"/>
                </a:solidFill>
              </a:rPr>
              <a:t>Table 4</a:t>
            </a:r>
            <a:r>
              <a:rPr lang="en-US" sz="1200" dirty="0" smtClean="0"/>
              <a:t>: Overview of the locus-tags of each experiment or cluster used fo</a:t>
            </a:r>
            <a:r>
              <a:rPr lang="en-US" sz="1200" dirty="0" smtClean="0"/>
              <a:t>r the GSEA</a:t>
            </a:r>
          </a:p>
          <a:p>
            <a:r>
              <a:rPr lang="en-US" sz="1200" b="1" dirty="0" err="1" smtClean="0">
                <a:solidFill>
                  <a:schemeClr val="accent1"/>
                </a:solidFill>
              </a:rPr>
              <a:t>TreeMap</a:t>
            </a:r>
            <a:r>
              <a:rPr lang="en-US" sz="1200" dirty="0" smtClean="0"/>
              <a:t>: Global visualization and quick mining trough the GSEA-Pro results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916844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429</TotalTime>
  <Words>678</Words>
  <Application>Microsoft Office PowerPoint</Application>
  <PresentationFormat>On-screen Show (16:9)</PresentationFormat>
  <Paragraphs>50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Origin</vt:lpstr>
      <vt:lpstr>PowerPoint Presentation</vt:lpstr>
      <vt:lpstr>Introduction</vt:lpstr>
      <vt:lpstr>Introduction</vt:lpstr>
      <vt:lpstr>Input</vt:lpstr>
      <vt:lpstr>Input</vt:lpstr>
      <vt:lpstr>Results</vt:lpstr>
    </vt:vector>
  </TitlesOfParts>
  <Company>University of Groningen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 de Jong</dc:creator>
  <cp:lastModifiedBy>A. de Jong</cp:lastModifiedBy>
  <cp:revision>34</cp:revision>
  <dcterms:created xsi:type="dcterms:W3CDTF">2016-11-28T09:02:15Z</dcterms:created>
  <dcterms:modified xsi:type="dcterms:W3CDTF">2016-11-29T09:58:49Z</dcterms:modified>
</cp:coreProperties>
</file>